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73" r:id="rId5"/>
    <p:sldId id="276" r:id="rId6"/>
    <p:sldId id="260" r:id="rId7"/>
    <p:sldId id="261" r:id="rId8"/>
    <p:sldId id="272" r:id="rId9"/>
    <p:sldId id="262" r:id="rId10"/>
    <p:sldId id="264" r:id="rId11"/>
    <p:sldId id="267" r:id="rId12"/>
    <p:sldId id="268" r:id="rId13"/>
    <p:sldId id="275" r:id="rId14"/>
    <p:sldId id="271"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529" autoAdjust="0"/>
    <p:restoredTop sz="94660"/>
  </p:normalViewPr>
  <p:slideViewPr>
    <p:cSldViewPr snapToGrid="0">
      <p:cViewPr varScale="1">
        <p:scale>
          <a:sx n="73" d="100"/>
          <a:sy n="73" d="100"/>
        </p:scale>
        <p:origin x="27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7/10/2023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7/10/2023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7/10/2023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7/10/2023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7/10/2023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7/10/2023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7/10/2023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7/10/2023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7/10/2023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7/10/2023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7/10/2023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7/10/2023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7/10/2023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7/10/2023</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7/10/2023</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http://www.commonsensemedia.org/"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perryl@hardymill.bolton.sch.uk" TargetMode="External"/><Relationship Id="rId2" Type="http://schemas.openxmlformats.org/officeDocument/2006/relationships/hyperlink" Target="mailto:grahaml@hardymill.bolton.sch.uk" TargetMode="External"/><Relationship Id="rId1" Type="http://schemas.openxmlformats.org/officeDocument/2006/relationships/slideLayout" Target="../slideLayouts/slideLayout2.xml"/><Relationship Id="rId5" Type="http://schemas.openxmlformats.org/officeDocument/2006/relationships/image" Target="../media/image2.jpg"/><Relationship Id="rId4" Type="http://schemas.openxmlformats.org/officeDocument/2006/relationships/hyperlink" Target="mailto:waywoodm@hardymill.bolton.sch.uk"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Meet the Teacher</a:t>
            </a:r>
            <a:endParaRPr lang="en-GB" dirty="0"/>
          </a:p>
        </p:txBody>
      </p:sp>
      <p:sp>
        <p:nvSpPr>
          <p:cNvPr id="3" name="Subtitle 2"/>
          <p:cNvSpPr>
            <a:spLocks noGrp="1"/>
          </p:cNvSpPr>
          <p:nvPr>
            <p:ph type="subTitle" idx="1"/>
          </p:nvPr>
        </p:nvSpPr>
        <p:spPr>
          <a:xfrm>
            <a:off x="470367" y="5374286"/>
            <a:ext cx="10572000" cy="434974"/>
          </a:xfrm>
        </p:spPr>
        <p:txBody>
          <a:bodyPr>
            <a:noAutofit/>
          </a:bodyPr>
          <a:lstStyle/>
          <a:p>
            <a:r>
              <a:rPr lang="en-GB" sz="3600" dirty="0" smtClean="0">
                <a:solidFill>
                  <a:schemeClr val="bg1"/>
                </a:solidFill>
              </a:rPr>
              <a:t>Welcome to Year 6</a:t>
            </a:r>
            <a:endParaRPr lang="en-GB" sz="3600" dirty="0">
              <a:solidFill>
                <a:schemeClr val="bg1"/>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29103" y="277572"/>
            <a:ext cx="1438686" cy="1438686"/>
          </a:xfrm>
          <a:prstGeom prst="rect">
            <a:avLst/>
          </a:prstGeom>
        </p:spPr>
      </p:pic>
    </p:spTree>
    <p:extLst>
      <p:ext uri="{BB962C8B-B14F-4D97-AF65-F5344CB8AC3E}">
        <p14:creationId xmlns:p14="http://schemas.microsoft.com/office/powerpoint/2010/main" val="25997532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you can help at home</a:t>
            </a:r>
            <a:endParaRPr lang="en-GB" dirty="0"/>
          </a:p>
        </p:txBody>
      </p:sp>
      <p:sp>
        <p:nvSpPr>
          <p:cNvPr id="3" name="Content Placeholder 2"/>
          <p:cNvSpPr>
            <a:spLocks noGrp="1"/>
          </p:cNvSpPr>
          <p:nvPr>
            <p:ph idx="1"/>
          </p:nvPr>
        </p:nvSpPr>
        <p:spPr>
          <a:xfrm>
            <a:off x="340411" y="2334829"/>
            <a:ext cx="10554574" cy="4347325"/>
          </a:xfrm>
        </p:spPr>
        <p:txBody>
          <a:bodyPr>
            <a:normAutofit fontScale="62500" lnSpcReduction="20000"/>
          </a:bodyPr>
          <a:lstStyle/>
          <a:p>
            <a:pPr marL="0" indent="0">
              <a:buNone/>
            </a:pPr>
            <a:r>
              <a:rPr lang="en-GB" sz="4100" b="1" dirty="0">
                <a:solidFill>
                  <a:schemeClr val="bg1"/>
                </a:solidFill>
                <a:latin typeface="Century Gothic" panose="020B0502020202020204" pitchFamily="34" charset="0"/>
              </a:rPr>
              <a:t>Homework</a:t>
            </a:r>
          </a:p>
          <a:p>
            <a:endParaRPr lang="en-GB" sz="2100" dirty="0">
              <a:solidFill>
                <a:schemeClr val="bg1"/>
              </a:solidFill>
              <a:latin typeface="Century Gothic" panose="020B0502020202020204" pitchFamily="34" charset="0"/>
            </a:endParaRPr>
          </a:p>
          <a:p>
            <a:r>
              <a:rPr lang="en-GB" sz="2800" dirty="0">
                <a:solidFill>
                  <a:schemeClr val="bg1"/>
                </a:solidFill>
                <a:latin typeface="Century Gothic" panose="020B0502020202020204" pitchFamily="34" charset="0"/>
              </a:rPr>
              <a:t>Homework will be set weekly on </a:t>
            </a:r>
            <a:r>
              <a:rPr lang="en-GB" sz="2800" dirty="0" err="1">
                <a:solidFill>
                  <a:schemeClr val="bg1"/>
                </a:solidFill>
                <a:latin typeface="Century Gothic" panose="020B0502020202020204" pitchFamily="34" charset="0"/>
              </a:rPr>
              <a:t>Showbie</a:t>
            </a:r>
            <a:r>
              <a:rPr lang="en-GB" sz="2800" dirty="0">
                <a:solidFill>
                  <a:schemeClr val="bg1"/>
                </a:solidFill>
                <a:latin typeface="Century Gothic" panose="020B0502020202020204" pitchFamily="34" charset="0"/>
              </a:rPr>
              <a:t>. Homework will focus on the basic skills your child needs to learn during their time </a:t>
            </a:r>
            <a:r>
              <a:rPr lang="en-GB" sz="2800" dirty="0" smtClean="0">
                <a:solidFill>
                  <a:schemeClr val="bg1"/>
                </a:solidFill>
                <a:latin typeface="Century Gothic" panose="020B0502020202020204" pitchFamily="34" charset="0"/>
              </a:rPr>
              <a:t>in Year 6</a:t>
            </a:r>
            <a:endParaRPr lang="en-GB" sz="2800" dirty="0">
              <a:solidFill>
                <a:schemeClr val="bg1"/>
              </a:solidFill>
              <a:latin typeface="Century Gothic" panose="020B0502020202020204" pitchFamily="34" charset="0"/>
            </a:endParaRPr>
          </a:p>
          <a:p>
            <a:endParaRPr lang="en-GB" sz="2800" dirty="0">
              <a:solidFill>
                <a:schemeClr val="bg1"/>
              </a:solidFill>
              <a:latin typeface="Century Gothic" panose="020B0502020202020204" pitchFamily="34" charset="0"/>
            </a:endParaRPr>
          </a:p>
          <a:p>
            <a:r>
              <a:rPr lang="en-GB" sz="2800" dirty="0">
                <a:solidFill>
                  <a:schemeClr val="bg1"/>
                </a:solidFill>
                <a:latin typeface="Century Gothic" panose="020B0502020202020204" pitchFamily="34" charset="0"/>
              </a:rPr>
              <a:t>Each week children will be expected to</a:t>
            </a:r>
            <a:r>
              <a:rPr lang="en-GB" sz="2800" dirty="0" smtClean="0">
                <a:solidFill>
                  <a:schemeClr val="bg1"/>
                </a:solidFill>
                <a:latin typeface="Century Gothic" panose="020B0502020202020204" pitchFamily="34" charset="0"/>
              </a:rPr>
              <a:t>:</a:t>
            </a:r>
            <a:endParaRPr lang="en-GB" sz="2800" dirty="0">
              <a:solidFill>
                <a:schemeClr val="bg1"/>
              </a:solidFill>
              <a:latin typeface="Century Gothic" panose="020B0502020202020204" pitchFamily="34" charset="0"/>
            </a:endParaRPr>
          </a:p>
          <a:p>
            <a:pPr>
              <a:buFont typeface="Arial" panose="020B0604020202020204" pitchFamily="34" charset="0"/>
              <a:buChar char="•"/>
            </a:pPr>
            <a:r>
              <a:rPr lang="en-GB" sz="2800" dirty="0">
                <a:solidFill>
                  <a:schemeClr val="bg1"/>
                </a:solidFill>
                <a:latin typeface="Century Gothic" panose="020B0502020202020204" pitchFamily="34" charset="0"/>
              </a:rPr>
              <a:t>L</a:t>
            </a:r>
            <a:r>
              <a:rPr lang="en-GB" sz="2800" dirty="0" smtClean="0">
                <a:solidFill>
                  <a:schemeClr val="bg1"/>
                </a:solidFill>
                <a:latin typeface="Century Gothic" panose="020B0502020202020204" pitchFamily="34" charset="0"/>
              </a:rPr>
              <a:t>earn </a:t>
            </a:r>
            <a:r>
              <a:rPr lang="en-GB" sz="2800" dirty="0">
                <a:solidFill>
                  <a:schemeClr val="bg1"/>
                </a:solidFill>
                <a:latin typeface="Century Gothic" panose="020B0502020202020204" pitchFamily="34" charset="0"/>
              </a:rPr>
              <a:t>spellings</a:t>
            </a:r>
          </a:p>
          <a:p>
            <a:pPr>
              <a:buFont typeface="Arial" panose="020B0604020202020204" pitchFamily="34" charset="0"/>
              <a:buChar char="•"/>
            </a:pPr>
            <a:r>
              <a:rPr lang="en-GB" sz="2800" dirty="0" smtClean="0">
                <a:solidFill>
                  <a:schemeClr val="bg1"/>
                </a:solidFill>
                <a:latin typeface="Century Gothic" panose="020B0502020202020204" pitchFamily="34" charset="0"/>
              </a:rPr>
              <a:t>Practise their times tables</a:t>
            </a:r>
            <a:endParaRPr lang="en-GB" sz="2800" dirty="0">
              <a:solidFill>
                <a:schemeClr val="bg1"/>
              </a:solidFill>
              <a:latin typeface="Century Gothic" panose="020B0502020202020204" pitchFamily="34" charset="0"/>
            </a:endParaRPr>
          </a:p>
          <a:p>
            <a:pPr>
              <a:buFont typeface="Arial" panose="020B0604020202020204" pitchFamily="34" charset="0"/>
              <a:buChar char="•"/>
            </a:pPr>
            <a:r>
              <a:rPr lang="en-GB" sz="2800" dirty="0" smtClean="0">
                <a:solidFill>
                  <a:schemeClr val="bg1"/>
                </a:solidFill>
                <a:latin typeface="Century Gothic" panose="020B0502020202020204" pitchFamily="34" charset="0"/>
              </a:rPr>
              <a:t>Enjoy </a:t>
            </a:r>
            <a:r>
              <a:rPr lang="en-GB" sz="2800" dirty="0">
                <a:solidFill>
                  <a:schemeClr val="bg1"/>
                </a:solidFill>
                <a:latin typeface="Century Gothic" panose="020B0502020202020204" pitchFamily="34" charset="0"/>
              </a:rPr>
              <a:t>reading at </a:t>
            </a:r>
            <a:r>
              <a:rPr lang="en-GB" sz="2800" dirty="0" smtClean="0">
                <a:solidFill>
                  <a:schemeClr val="bg1"/>
                </a:solidFill>
                <a:latin typeface="Century Gothic" panose="020B0502020202020204" pitchFamily="34" charset="0"/>
              </a:rPr>
              <a:t>home</a:t>
            </a:r>
          </a:p>
          <a:p>
            <a:pPr>
              <a:buFont typeface="Arial" panose="020B0604020202020204" pitchFamily="34" charset="0"/>
              <a:buChar char="•"/>
            </a:pPr>
            <a:r>
              <a:rPr lang="en-GB" sz="2800" dirty="0" smtClean="0">
                <a:solidFill>
                  <a:schemeClr val="bg1"/>
                </a:solidFill>
                <a:latin typeface="Century Gothic" panose="020B0502020202020204" pitchFamily="34" charset="0"/>
              </a:rPr>
              <a:t>Optional sheets from the box</a:t>
            </a:r>
          </a:p>
          <a:p>
            <a:pPr>
              <a:buFont typeface="Arial" panose="020B0604020202020204" pitchFamily="34" charset="0"/>
              <a:buChar char="•"/>
            </a:pPr>
            <a:r>
              <a:rPr lang="en-GB" sz="2800" dirty="0" smtClean="0">
                <a:solidFill>
                  <a:schemeClr val="bg1"/>
                </a:solidFill>
                <a:latin typeface="Century Gothic" panose="020B0502020202020204" pitchFamily="34" charset="0"/>
              </a:rPr>
              <a:t>Optional Learning Log Homework </a:t>
            </a:r>
          </a:p>
          <a:p>
            <a:pPr>
              <a:buFont typeface="Arial" panose="020B0604020202020204" pitchFamily="34" charset="0"/>
              <a:buChar char="•"/>
            </a:pPr>
            <a:r>
              <a:rPr lang="en-GB" sz="2800" dirty="0" smtClean="0">
                <a:solidFill>
                  <a:schemeClr val="bg1"/>
                </a:solidFill>
                <a:latin typeface="Century Gothic" panose="020B0502020202020204" pitchFamily="34" charset="0"/>
              </a:rPr>
              <a:t>Optional My Maths (My Maths &amp; Box at the back)</a:t>
            </a:r>
          </a:p>
          <a:p>
            <a:pPr>
              <a:buFont typeface="Arial" panose="020B0604020202020204" pitchFamily="34" charset="0"/>
              <a:buChar char="•"/>
            </a:pPr>
            <a:endParaRPr lang="en-GB" sz="2800" dirty="0">
              <a:solidFill>
                <a:schemeClr val="bg1"/>
              </a:solidFill>
              <a:latin typeface="Century Gothic" panose="020B0502020202020204" pitchFamily="34" charset="0"/>
            </a:endParaRPr>
          </a:p>
          <a:p>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29103" y="277572"/>
            <a:ext cx="1438686" cy="1438686"/>
          </a:xfrm>
          <a:prstGeom prst="rect">
            <a:avLst/>
          </a:prstGeom>
        </p:spPr>
      </p:pic>
    </p:spTree>
    <p:extLst>
      <p:ext uri="{BB962C8B-B14F-4D97-AF65-F5344CB8AC3E}">
        <p14:creationId xmlns:p14="http://schemas.microsoft.com/office/powerpoint/2010/main" val="27720655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you can help at home</a:t>
            </a:r>
            <a:endParaRPr lang="en-GB" dirty="0"/>
          </a:p>
        </p:txBody>
      </p:sp>
      <p:sp>
        <p:nvSpPr>
          <p:cNvPr id="3" name="Content Placeholder 2"/>
          <p:cNvSpPr>
            <a:spLocks noGrp="1"/>
          </p:cNvSpPr>
          <p:nvPr>
            <p:ph idx="1"/>
          </p:nvPr>
        </p:nvSpPr>
        <p:spPr>
          <a:xfrm>
            <a:off x="187568" y="2180494"/>
            <a:ext cx="11816862" cy="5275384"/>
          </a:xfrm>
        </p:spPr>
        <p:txBody>
          <a:bodyPr>
            <a:normAutofit/>
          </a:bodyPr>
          <a:lstStyle/>
          <a:p>
            <a:pPr marL="0" indent="0">
              <a:buNone/>
            </a:pPr>
            <a:r>
              <a:rPr lang="en-GB" sz="2800" b="1" u="sng" dirty="0">
                <a:solidFill>
                  <a:schemeClr val="bg1"/>
                </a:solidFill>
                <a:latin typeface="Century Gothic" panose="020B0502020202020204" pitchFamily="34" charset="0"/>
              </a:rPr>
              <a:t>Regular home reading</a:t>
            </a:r>
          </a:p>
          <a:p>
            <a:r>
              <a:rPr lang="en-GB" sz="2000" dirty="0">
                <a:solidFill>
                  <a:schemeClr val="bg1"/>
                </a:solidFill>
                <a:latin typeface="Century Gothic" panose="020B0502020202020204" pitchFamily="34" charset="0"/>
              </a:rPr>
              <a:t>Please write in your child’s reading record if they have read at home. Encourage them to talk about their reading with you.</a:t>
            </a:r>
            <a:endParaRPr lang="en-GB" sz="2000" b="1" u="sng" dirty="0" smtClean="0">
              <a:solidFill>
                <a:schemeClr val="bg1"/>
              </a:solidFill>
              <a:latin typeface="Century Gothic" panose="020B0502020202020204" pitchFamily="34" charset="0"/>
            </a:endParaRPr>
          </a:p>
          <a:p>
            <a:pPr marL="0" indent="0">
              <a:buNone/>
            </a:pPr>
            <a:r>
              <a:rPr lang="en-GB" sz="2800" b="1" u="sng" dirty="0" smtClean="0">
                <a:solidFill>
                  <a:schemeClr val="bg1"/>
                </a:solidFill>
                <a:latin typeface="Century Gothic" panose="020B0502020202020204" pitchFamily="34" charset="0"/>
              </a:rPr>
              <a:t>Times tables</a:t>
            </a:r>
            <a:endParaRPr lang="en-GB" sz="2800" b="1" dirty="0">
              <a:solidFill>
                <a:schemeClr val="bg1"/>
              </a:solidFill>
              <a:latin typeface="Century Gothic" panose="020B0502020202020204" pitchFamily="34" charset="0"/>
            </a:endParaRPr>
          </a:p>
          <a:p>
            <a:r>
              <a:rPr lang="en-GB" sz="2000" dirty="0">
                <a:solidFill>
                  <a:schemeClr val="bg1"/>
                </a:solidFill>
                <a:latin typeface="Century Gothic" panose="020B0502020202020204" pitchFamily="34" charset="0"/>
              </a:rPr>
              <a:t>By the end of Year </a:t>
            </a:r>
            <a:r>
              <a:rPr lang="en-GB" sz="2000" dirty="0" smtClean="0">
                <a:solidFill>
                  <a:schemeClr val="bg1"/>
                </a:solidFill>
                <a:latin typeface="Century Gothic" panose="020B0502020202020204" pitchFamily="34" charset="0"/>
              </a:rPr>
              <a:t>4 </a:t>
            </a:r>
            <a:r>
              <a:rPr lang="en-GB" sz="2000" dirty="0">
                <a:solidFill>
                  <a:schemeClr val="bg1"/>
                </a:solidFill>
                <a:latin typeface="Century Gothic" panose="020B0502020202020204" pitchFamily="34" charset="0"/>
              </a:rPr>
              <a:t>your child is expected to know </a:t>
            </a:r>
            <a:r>
              <a:rPr lang="en-GB" sz="2000" dirty="0" smtClean="0">
                <a:solidFill>
                  <a:schemeClr val="bg1"/>
                </a:solidFill>
                <a:latin typeface="Century Gothic" panose="020B0502020202020204" pitchFamily="34" charset="0"/>
              </a:rPr>
              <a:t>all of their times tables and associated division facts up to 12x12.</a:t>
            </a:r>
          </a:p>
          <a:p>
            <a:pPr marL="0" indent="0">
              <a:buNone/>
            </a:pPr>
            <a:r>
              <a:rPr lang="en-GB" sz="2800" b="1" u="sng" dirty="0" smtClean="0">
                <a:solidFill>
                  <a:schemeClr val="bg1"/>
                </a:solidFill>
                <a:latin typeface="Century Gothic" panose="020B0502020202020204" pitchFamily="34" charset="0"/>
              </a:rPr>
              <a:t>Spelling </a:t>
            </a:r>
            <a:endParaRPr lang="en-GB" sz="1600" b="1" dirty="0">
              <a:solidFill>
                <a:schemeClr val="bg1"/>
              </a:solidFill>
              <a:latin typeface="Century Gothic" panose="020B0502020202020204" pitchFamily="34" charset="0"/>
            </a:endParaRPr>
          </a:p>
          <a:p>
            <a:r>
              <a:rPr lang="en-GB" sz="2000" dirty="0">
                <a:solidFill>
                  <a:schemeClr val="bg1"/>
                </a:solidFill>
                <a:latin typeface="Century Gothic" panose="020B0502020202020204" pitchFamily="34" charset="0"/>
              </a:rPr>
              <a:t>During the year, your child will be taught a number of different spelling rules which they are expected to learn and apply. They </a:t>
            </a:r>
            <a:r>
              <a:rPr lang="en-GB" sz="2000" dirty="0" smtClean="0">
                <a:solidFill>
                  <a:schemeClr val="bg1"/>
                </a:solidFill>
                <a:latin typeface="Century Gothic" panose="020B0502020202020204" pitchFamily="34" charset="0"/>
              </a:rPr>
              <a:t>will also revise the words from the Year 5/6 word list</a:t>
            </a:r>
            <a:endParaRPr lang="en-GB" sz="2000" dirty="0">
              <a:solidFill>
                <a:schemeClr val="bg1"/>
              </a:solidFill>
              <a:latin typeface="Century Gothic" panose="020B0502020202020204" pitchFamily="34" charset="0"/>
            </a:endParaRPr>
          </a:p>
          <a:p>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29103" y="277572"/>
            <a:ext cx="1438686" cy="1438686"/>
          </a:xfrm>
          <a:prstGeom prst="rect">
            <a:avLst/>
          </a:prstGeom>
        </p:spPr>
      </p:pic>
    </p:spTree>
    <p:extLst>
      <p:ext uri="{BB962C8B-B14F-4D97-AF65-F5344CB8AC3E}">
        <p14:creationId xmlns:p14="http://schemas.microsoft.com/office/powerpoint/2010/main" val="28616582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Online Safety</a:t>
            </a:r>
            <a:endParaRPr lang="en-GB" dirty="0"/>
          </a:p>
        </p:txBody>
      </p:sp>
      <p:sp>
        <p:nvSpPr>
          <p:cNvPr id="3" name="Content Placeholder 2"/>
          <p:cNvSpPr>
            <a:spLocks noGrp="1"/>
          </p:cNvSpPr>
          <p:nvPr>
            <p:ph idx="1"/>
          </p:nvPr>
        </p:nvSpPr>
        <p:spPr>
          <a:xfrm>
            <a:off x="505484" y="2728724"/>
            <a:ext cx="11181030" cy="3636511"/>
          </a:xfrm>
        </p:spPr>
        <p:txBody>
          <a:bodyPr>
            <a:noAutofit/>
          </a:bodyPr>
          <a:lstStyle/>
          <a:p>
            <a:r>
              <a:rPr lang="en-GB" sz="2400" dirty="0">
                <a:solidFill>
                  <a:schemeClr val="bg1"/>
                </a:solidFill>
                <a:latin typeface="Century Gothic" panose="020B0502020202020204" pitchFamily="34" charset="0"/>
              </a:rPr>
              <a:t>Please continue to supervise your child whilst they are online.</a:t>
            </a:r>
          </a:p>
          <a:p>
            <a:pPr marL="571500" indent="-571500">
              <a:buFont typeface="Arial" panose="020B0604020202020204" pitchFamily="34" charset="0"/>
              <a:buChar char="•"/>
            </a:pPr>
            <a:endParaRPr lang="en-GB" sz="2400" dirty="0">
              <a:solidFill>
                <a:schemeClr val="bg1"/>
              </a:solidFill>
              <a:latin typeface="Century Gothic" panose="020B0502020202020204" pitchFamily="34" charset="0"/>
            </a:endParaRPr>
          </a:p>
          <a:p>
            <a:r>
              <a:rPr lang="en-GB" sz="2400" dirty="0">
                <a:solidFill>
                  <a:schemeClr val="bg1"/>
                </a:solidFill>
                <a:latin typeface="Century Gothic" panose="020B0502020202020204" pitchFamily="34" charset="0"/>
              </a:rPr>
              <a:t>Treat it as you would road safety – you wouldn’t show them how to cross the road once and then leave them, apply the same rules on the internet – reinforce online safety constantly!</a:t>
            </a:r>
          </a:p>
          <a:p>
            <a:endParaRPr lang="en-GB" sz="2400" dirty="0">
              <a:solidFill>
                <a:schemeClr val="bg1"/>
              </a:solidFill>
              <a:latin typeface="Century Gothic" panose="020B0502020202020204" pitchFamily="34" charset="0"/>
            </a:endParaRPr>
          </a:p>
          <a:p>
            <a:r>
              <a:rPr lang="en-GB" sz="2400" dirty="0">
                <a:solidFill>
                  <a:schemeClr val="bg1"/>
                </a:solidFill>
                <a:latin typeface="Century Gothic" panose="020B0502020202020204" pitchFamily="34" charset="0"/>
              </a:rPr>
              <a:t>Please visit </a:t>
            </a:r>
            <a:r>
              <a:rPr lang="en-GB" sz="2400" dirty="0">
                <a:solidFill>
                  <a:schemeClr val="bg1"/>
                </a:solidFill>
                <a:latin typeface="Century Gothic" panose="020B0502020202020204" pitchFamily="34" charset="0"/>
                <a:hlinkClick r:id="rId2"/>
              </a:rPr>
              <a:t>www.commonsensemedia.org</a:t>
            </a:r>
            <a:r>
              <a:rPr lang="en-GB" sz="2400" dirty="0">
                <a:solidFill>
                  <a:schemeClr val="bg1"/>
                </a:solidFill>
                <a:latin typeface="Century Gothic" panose="020B0502020202020204" pitchFamily="34" charset="0"/>
              </a:rPr>
              <a:t> for app and website information to check whether sites </a:t>
            </a:r>
            <a:r>
              <a:rPr lang="en-GB" sz="2400" dirty="0" smtClean="0">
                <a:solidFill>
                  <a:schemeClr val="bg1"/>
                </a:solidFill>
                <a:latin typeface="Century Gothic" panose="020B0502020202020204" pitchFamily="34" charset="0"/>
              </a:rPr>
              <a:t>and apps are </a:t>
            </a:r>
            <a:r>
              <a:rPr lang="en-GB" sz="2400" dirty="0">
                <a:solidFill>
                  <a:schemeClr val="bg1"/>
                </a:solidFill>
                <a:latin typeface="Century Gothic" panose="020B0502020202020204" pitchFamily="34" charset="0"/>
              </a:rPr>
              <a:t>appropriate for the age of your </a:t>
            </a:r>
            <a:r>
              <a:rPr lang="en-GB" sz="2400" dirty="0" smtClean="0">
                <a:solidFill>
                  <a:schemeClr val="bg1"/>
                </a:solidFill>
                <a:latin typeface="Century Gothic" panose="020B0502020202020204" pitchFamily="34" charset="0"/>
              </a:rPr>
              <a:t>child.</a:t>
            </a:r>
            <a:endParaRPr lang="en-GB" sz="2400" dirty="0">
              <a:solidFill>
                <a:schemeClr val="bg1"/>
              </a:solidFill>
              <a:latin typeface="Century Gothic" panose="020B0502020202020204" pitchFamily="34" charset="0"/>
            </a:endParaRPr>
          </a:p>
          <a:p>
            <a:endParaRPr lang="en-GB" sz="14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29103" y="277572"/>
            <a:ext cx="1438686" cy="1438686"/>
          </a:xfrm>
          <a:prstGeom prst="rect">
            <a:avLst/>
          </a:prstGeom>
        </p:spPr>
      </p:pic>
    </p:spTree>
    <p:extLst>
      <p:ext uri="{BB962C8B-B14F-4D97-AF65-F5344CB8AC3E}">
        <p14:creationId xmlns:p14="http://schemas.microsoft.com/office/powerpoint/2010/main" val="40281566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Online Safety</a:t>
            </a:r>
            <a:endParaRPr lang="en-GB" dirty="0">
              <a:solidFill>
                <a:srgbClr val="FF0000"/>
              </a:solidFill>
            </a:endParaRPr>
          </a:p>
        </p:txBody>
      </p:sp>
      <p:sp>
        <p:nvSpPr>
          <p:cNvPr id="3" name="Content Placeholder 2"/>
          <p:cNvSpPr>
            <a:spLocks noGrp="1"/>
          </p:cNvSpPr>
          <p:nvPr>
            <p:ph idx="1"/>
          </p:nvPr>
        </p:nvSpPr>
        <p:spPr>
          <a:xfrm>
            <a:off x="505484" y="2728724"/>
            <a:ext cx="11181030" cy="3636511"/>
          </a:xfrm>
        </p:spPr>
        <p:txBody>
          <a:bodyPr>
            <a:noAutofit/>
          </a:bodyPr>
          <a:lstStyle/>
          <a:p>
            <a:r>
              <a:rPr lang="en-GB" sz="2000" dirty="0" smtClean="0">
                <a:solidFill>
                  <a:schemeClr val="bg1"/>
                </a:solidFill>
              </a:rPr>
              <a:t>Social media – for age 13+ with parental consent</a:t>
            </a:r>
          </a:p>
          <a:p>
            <a:r>
              <a:rPr lang="en-GB" sz="2000" dirty="0" smtClean="0">
                <a:solidFill>
                  <a:schemeClr val="bg1"/>
                </a:solidFill>
              </a:rPr>
              <a:t>Instagram and snapchat cause issues in school – please keep your child from using these apps if you can</a:t>
            </a:r>
          </a:p>
          <a:p>
            <a:r>
              <a:rPr lang="en-GB" sz="2000" dirty="0" smtClean="0">
                <a:solidFill>
                  <a:schemeClr val="bg1"/>
                </a:solidFill>
              </a:rPr>
              <a:t>If you allow them to use them, please monitor them and ensure they have strict privacy settings and only accept friends they know in real life (please check these regularly)</a:t>
            </a:r>
          </a:p>
          <a:p>
            <a:r>
              <a:rPr lang="en-GB" sz="2000" dirty="0" smtClean="0">
                <a:solidFill>
                  <a:schemeClr val="bg1"/>
                </a:solidFill>
              </a:rPr>
              <a:t>We have had pupils with open Instagram accounts with THOUSANDS of followers – please be safe and keep it secure!</a:t>
            </a:r>
          </a:p>
          <a:p>
            <a:endParaRPr lang="en-GB" sz="1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29103" y="277572"/>
            <a:ext cx="1438686" cy="1438686"/>
          </a:xfrm>
          <a:prstGeom prst="rect">
            <a:avLst/>
          </a:prstGeom>
        </p:spPr>
      </p:pic>
    </p:spTree>
    <p:extLst>
      <p:ext uri="{BB962C8B-B14F-4D97-AF65-F5344CB8AC3E}">
        <p14:creationId xmlns:p14="http://schemas.microsoft.com/office/powerpoint/2010/main" val="33527887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Questions</a:t>
            </a:r>
            <a:endParaRPr lang="en-GB" dirty="0"/>
          </a:p>
        </p:txBody>
      </p:sp>
      <p:sp>
        <p:nvSpPr>
          <p:cNvPr id="3" name="Content Placeholder 2"/>
          <p:cNvSpPr>
            <a:spLocks noGrp="1"/>
          </p:cNvSpPr>
          <p:nvPr>
            <p:ph idx="1"/>
          </p:nvPr>
        </p:nvSpPr>
        <p:spPr>
          <a:xfrm>
            <a:off x="481087" y="2334829"/>
            <a:ext cx="10554574" cy="3636511"/>
          </a:xfrm>
        </p:spPr>
        <p:txBody>
          <a:bodyPr>
            <a:normAutofit fontScale="92500" lnSpcReduction="20000"/>
          </a:bodyPr>
          <a:lstStyle/>
          <a:p>
            <a:pPr marL="0" indent="0">
              <a:buNone/>
            </a:pPr>
            <a:r>
              <a:rPr lang="en-GB" sz="2800" dirty="0" smtClean="0">
                <a:solidFill>
                  <a:schemeClr val="bg1"/>
                </a:solidFill>
              </a:rPr>
              <a:t>Thank you for taking the time to listen to the presentation.</a:t>
            </a:r>
          </a:p>
          <a:p>
            <a:pPr marL="0" indent="0">
              <a:buNone/>
            </a:pPr>
            <a:r>
              <a:rPr lang="en-GB" sz="2800" dirty="0" smtClean="0">
                <a:solidFill>
                  <a:schemeClr val="bg1"/>
                </a:solidFill>
              </a:rPr>
              <a:t> </a:t>
            </a:r>
          </a:p>
          <a:p>
            <a:pPr marL="0" indent="0">
              <a:buNone/>
            </a:pPr>
            <a:r>
              <a:rPr lang="en-GB" sz="2800" dirty="0" smtClean="0">
                <a:solidFill>
                  <a:schemeClr val="bg1"/>
                </a:solidFill>
              </a:rPr>
              <a:t>If you have any questions please do not hesitate to get in touch via email:</a:t>
            </a:r>
          </a:p>
          <a:p>
            <a:pPr marL="0" indent="0">
              <a:buNone/>
            </a:pPr>
            <a:r>
              <a:rPr lang="en-GB" sz="3200" b="1" dirty="0" smtClean="0">
                <a:solidFill>
                  <a:srgbClr val="FF0000"/>
                </a:solidFill>
                <a:hlinkClick r:id="rId2"/>
              </a:rPr>
              <a:t>grahaml@hardymill.bolton.sch.uk</a:t>
            </a:r>
            <a:endParaRPr lang="en-GB" sz="3200" b="1" dirty="0" smtClean="0">
              <a:solidFill>
                <a:srgbClr val="FF0000"/>
              </a:solidFill>
            </a:endParaRPr>
          </a:p>
          <a:p>
            <a:pPr marL="0" indent="0">
              <a:buNone/>
            </a:pPr>
            <a:r>
              <a:rPr lang="en-GB" sz="3200" b="1" dirty="0" smtClean="0">
                <a:solidFill>
                  <a:srgbClr val="FF0000"/>
                </a:solidFill>
                <a:hlinkClick r:id="rId3"/>
              </a:rPr>
              <a:t>perryl@hardymill.bolton.sch.uk</a:t>
            </a:r>
            <a:endParaRPr lang="en-GB" sz="3200" b="1" dirty="0" smtClean="0">
              <a:solidFill>
                <a:srgbClr val="FF0000"/>
              </a:solidFill>
            </a:endParaRPr>
          </a:p>
          <a:p>
            <a:pPr marL="0" indent="0">
              <a:buNone/>
            </a:pPr>
            <a:r>
              <a:rPr lang="en-GB" sz="3200" b="1" dirty="0" smtClean="0">
                <a:solidFill>
                  <a:srgbClr val="FF0000"/>
                </a:solidFill>
                <a:hlinkClick r:id="rId4"/>
              </a:rPr>
              <a:t>waywoodm@hardymill.bolton.sch.uk</a:t>
            </a:r>
            <a:endParaRPr lang="en-GB" sz="3200" b="1" dirty="0" smtClean="0">
              <a:solidFill>
                <a:srgbClr val="FF0000"/>
              </a:solidFill>
            </a:endParaRPr>
          </a:p>
          <a:p>
            <a:pPr marL="0" indent="0">
              <a:buNone/>
            </a:pPr>
            <a:endParaRPr lang="en-GB" sz="3200" b="1" dirty="0">
              <a:solidFill>
                <a:srgbClr val="FF0000"/>
              </a:solidFill>
            </a:endParaRPr>
          </a:p>
        </p:txBody>
      </p:sp>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529103" y="277572"/>
            <a:ext cx="1438686" cy="1438686"/>
          </a:xfrm>
          <a:prstGeom prst="rect">
            <a:avLst/>
          </a:prstGeom>
        </p:spPr>
      </p:pic>
    </p:spTree>
    <p:extLst>
      <p:ext uri="{BB962C8B-B14F-4D97-AF65-F5344CB8AC3E}">
        <p14:creationId xmlns:p14="http://schemas.microsoft.com/office/powerpoint/2010/main" val="20076182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Staff working within our class</a:t>
            </a:r>
            <a:endParaRPr lang="en-GB" dirty="0"/>
          </a:p>
        </p:txBody>
      </p:sp>
      <p:sp>
        <p:nvSpPr>
          <p:cNvPr id="3" name="Content Placeholder 2"/>
          <p:cNvSpPr>
            <a:spLocks noGrp="1"/>
          </p:cNvSpPr>
          <p:nvPr>
            <p:ph idx="1"/>
          </p:nvPr>
        </p:nvSpPr>
        <p:spPr>
          <a:xfrm>
            <a:off x="818712" y="2222287"/>
            <a:ext cx="11042362" cy="3636511"/>
          </a:xfrm>
        </p:spPr>
        <p:txBody>
          <a:bodyPr>
            <a:normAutofit fontScale="62500" lnSpcReduction="20000"/>
          </a:bodyPr>
          <a:lstStyle/>
          <a:p>
            <a:pPr marL="0" indent="0">
              <a:buNone/>
            </a:pPr>
            <a:r>
              <a:rPr lang="en-GB" sz="3600" dirty="0" smtClean="0">
                <a:solidFill>
                  <a:schemeClr val="bg1"/>
                </a:solidFill>
              </a:rPr>
              <a:t>In a morning Year 6 will be taught by either </a:t>
            </a:r>
            <a:r>
              <a:rPr lang="en-GB" sz="3600" b="1" dirty="0" smtClean="0">
                <a:solidFill>
                  <a:schemeClr val="bg1"/>
                </a:solidFill>
              </a:rPr>
              <a:t>Mrs Graham </a:t>
            </a:r>
            <a:r>
              <a:rPr lang="en-GB" sz="3600" dirty="0" smtClean="0">
                <a:solidFill>
                  <a:schemeClr val="bg1"/>
                </a:solidFill>
              </a:rPr>
              <a:t>or </a:t>
            </a:r>
            <a:r>
              <a:rPr lang="en-GB" sz="3600" b="1" dirty="0" smtClean="0">
                <a:solidFill>
                  <a:schemeClr val="bg1"/>
                </a:solidFill>
              </a:rPr>
              <a:t>Miss Perry </a:t>
            </a:r>
            <a:r>
              <a:rPr lang="en-GB" sz="3600" dirty="0" smtClean="0">
                <a:solidFill>
                  <a:schemeClr val="bg1"/>
                </a:solidFill>
              </a:rPr>
              <a:t>(you can find out your child’s morning group at the end of this meeting)</a:t>
            </a:r>
          </a:p>
          <a:p>
            <a:pPr marL="0" indent="0">
              <a:buNone/>
            </a:pPr>
            <a:endParaRPr lang="en-GB" sz="3600" dirty="0">
              <a:solidFill>
                <a:schemeClr val="bg1"/>
              </a:solidFill>
            </a:endParaRPr>
          </a:p>
          <a:p>
            <a:pPr marL="0" indent="0">
              <a:buNone/>
            </a:pPr>
            <a:r>
              <a:rPr lang="en-GB" sz="3600" dirty="0" smtClean="0">
                <a:solidFill>
                  <a:schemeClr val="bg1"/>
                </a:solidFill>
              </a:rPr>
              <a:t>In an afternoon </a:t>
            </a:r>
            <a:r>
              <a:rPr lang="en-GB" sz="3600" b="1" dirty="0" smtClean="0">
                <a:solidFill>
                  <a:schemeClr val="bg1"/>
                </a:solidFill>
              </a:rPr>
              <a:t>Hamilton</a:t>
            </a:r>
            <a:r>
              <a:rPr lang="en-GB" sz="3600" dirty="0" smtClean="0">
                <a:solidFill>
                  <a:schemeClr val="bg1"/>
                </a:solidFill>
              </a:rPr>
              <a:t> class will be taught by </a:t>
            </a:r>
            <a:r>
              <a:rPr lang="en-GB" sz="3600" b="1" dirty="0" smtClean="0">
                <a:solidFill>
                  <a:schemeClr val="bg1"/>
                </a:solidFill>
              </a:rPr>
              <a:t>Mrs </a:t>
            </a:r>
            <a:r>
              <a:rPr lang="en-GB" sz="3600" b="1" dirty="0" err="1" smtClean="0">
                <a:solidFill>
                  <a:schemeClr val="bg1"/>
                </a:solidFill>
              </a:rPr>
              <a:t>Waywood</a:t>
            </a:r>
            <a:r>
              <a:rPr lang="en-GB" sz="3600" b="1" dirty="0" smtClean="0">
                <a:solidFill>
                  <a:schemeClr val="bg1"/>
                </a:solidFill>
              </a:rPr>
              <a:t> </a:t>
            </a:r>
            <a:r>
              <a:rPr lang="en-GB" sz="3600" dirty="0" smtClean="0">
                <a:solidFill>
                  <a:schemeClr val="bg1"/>
                </a:solidFill>
              </a:rPr>
              <a:t>and </a:t>
            </a:r>
            <a:r>
              <a:rPr lang="en-GB" sz="3600" b="1" dirty="0" err="1" smtClean="0">
                <a:solidFill>
                  <a:schemeClr val="bg1"/>
                </a:solidFill>
              </a:rPr>
              <a:t>Rostron</a:t>
            </a:r>
            <a:r>
              <a:rPr lang="en-GB" sz="3600" dirty="0" smtClean="0">
                <a:solidFill>
                  <a:schemeClr val="bg1"/>
                </a:solidFill>
              </a:rPr>
              <a:t> class will be taught by </a:t>
            </a:r>
            <a:r>
              <a:rPr lang="en-GB" sz="3600" b="1" dirty="0" smtClean="0">
                <a:solidFill>
                  <a:schemeClr val="bg1"/>
                </a:solidFill>
              </a:rPr>
              <a:t>Mrs Graham</a:t>
            </a:r>
          </a:p>
          <a:p>
            <a:pPr marL="0" indent="0">
              <a:buNone/>
            </a:pPr>
            <a:endParaRPr lang="en-GB" sz="3600" b="1" dirty="0">
              <a:solidFill>
                <a:schemeClr val="bg1"/>
              </a:solidFill>
            </a:endParaRPr>
          </a:p>
          <a:p>
            <a:pPr marL="0" indent="0">
              <a:buNone/>
            </a:pPr>
            <a:r>
              <a:rPr lang="en-GB" sz="3600" dirty="0" smtClean="0">
                <a:solidFill>
                  <a:schemeClr val="bg1"/>
                </a:solidFill>
              </a:rPr>
              <a:t>PPA is covered by </a:t>
            </a:r>
            <a:r>
              <a:rPr lang="en-GB" sz="3600" b="1" dirty="0" smtClean="0">
                <a:solidFill>
                  <a:schemeClr val="bg1"/>
                </a:solidFill>
              </a:rPr>
              <a:t>Mrs Morris </a:t>
            </a:r>
          </a:p>
          <a:p>
            <a:pPr marL="0" indent="0">
              <a:buNone/>
            </a:pPr>
            <a:endParaRPr lang="en-GB" sz="3600" dirty="0">
              <a:solidFill>
                <a:schemeClr val="bg1"/>
              </a:solidFill>
            </a:endParaRPr>
          </a:p>
          <a:p>
            <a:pPr marL="0" indent="0">
              <a:buNone/>
            </a:pPr>
            <a:r>
              <a:rPr lang="en-GB" sz="3600" dirty="0" smtClean="0">
                <a:solidFill>
                  <a:schemeClr val="bg1"/>
                </a:solidFill>
              </a:rPr>
              <a:t>Teaching Assistants – Mrs Anderson &amp; Miss Riding </a:t>
            </a:r>
            <a:endParaRPr lang="en-GB" sz="3600" dirty="0">
              <a:solidFill>
                <a:srgbClr val="FF000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29103" y="263504"/>
            <a:ext cx="1438686" cy="1438686"/>
          </a:xfrm>
          <a:prstGeom prst="rect">
            <a:avLst/>
          </a:prstGeom>
        </p:spPr>
      </p:pic>
    </p:spTree>
    <p:extLst>
      <p:ext uri="{BB962C8B-B14F-4D97-AF65-F5344CB8AC3E}">
        <p14:creationId xmlns:p14="http://schemas.microsoft.com/office/powerpoint/2010/main" val="19911356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Topics covered this year</a:t>
            </a: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485441545"/>
              </p:ext>
            </p:extLst>
          </p:nvPr>
        </p:nvGraphicFramePr>
        <p:xfrm>
          <a:off x="1849518" y="2465472"/>
          <a:ext cx="8064894" cy="3576925"/>
        </p:xfrm>
        <a:graphic>
          <a:graphicData uri="http://schemas.openxmlformats.org/drawingml/2006/table">
            <a:tbl>
              <a:tblPr firstRow="1" bandRow="1">
                <a:tableStyleId>{5C22544A-7EE6-4342-B048-85BDC9FD1C3A}</a:tableStyleId>
              </a:tblPr>
              <a:tblGrid>
                <a:gridCol w="2688298">
                  <a:extLst>
                    <a:ext uri="{9D8B030D-6E8A-4147-A177-3AD203B41FA5}">
                      <a16:colId xmlns:a16="http://schemas.microsoft.com/office/drawing/2014/main" val="20000"/>
                    </a:ext>
                  </a:extLst>
                </a:gridCol>
                <a:gridCol w="2688298">
                  <a:extLst>
                    <a:ext uri="{9D8B030D-6E8A-4147-A177-3AD203B41FA5}">
                      <a16:colId xmlns:a16="http://schemas.microsoft.com/office/drawing/2014/main" val="20001"/>
                    </a:ext>
                  </a:extLst>
                </a:gridCol>
                <a:gridCol w="2688298">
                  <a:extLst>
                    <a:ext uri="{9D8B030D-6E8A-4147-A177-3AD203B41FA5}">
                      <a16:colId xmlns:a16="http://schemas.microsoft.com/office/drawing/2014/main" val="20002"/>
                    </a:ext>
                  </a:extLst>
                </a:gridCol>
              </a:tblGrid>
              <a:tr h="955645">
                <a:tc>
                  <a:txBody>
                    <a:bodyPr/>
                    <a:lstStyle/>
                    <a:p>
                      <a:pPr algn="ctr"/>
                      <a:r>
                        <a:rPr lang="en-GB" sz="2000" dirty="0" smtClean="0">
                          <a:latin typeface="+mn-lt"/>
                        </a:rPr>
                        <a:t>Autumn</a:t>
                      </a:r>
                      <a:endParaRPr lang="en-GB" sz="2000" dirty="0">
                        <a:latin typeface="+mn-lt"/>
                      </a:endParaRPr>
                    </a:p>
                  </a:txBody>
                  <a:tcPr>
                    <a:solidFill>
                      <a:srgbClr val="0070C0"/>
                    </a:solidFill>
                  </a:tcPr>
                </a:tc>
                <a:tc>
                  <a:txBody>
                    <a:bodyPr/>
                    <a:lstStyle/>
                    <a:p>
                      <a:pPr algn="ctr"/>
                      <a:r>
                        <a:rPr lang="en-GB" sz="2000" dirty="0" smtClean="0">
                          <a:latin typeface="+mn-lt"/>
                        </a:rPr>
                        <a:t>Spring</a:t>
                      </a:r>
                      <a:endParaRPr lang="en-GB" sz="2000" dirty="0">
                        <a:latin typeface="+mn-lt"/>
                      </a:endParaRPr>
                    </a:p>
                  </a:txBody>
                  <a:tcPr>
                    <a:solidFill>
                      <a:srgbClr val="0070C0"/>
                    </a:solidFill>
                  </a:tcPr>
                </a:tc>
                <a:tc>
                  <a:txBody>
                    <a:bodyPr/>
                    <a:lstStyle/>
                    <a:p>
                      <a:pPr algn="ctr"/>
                      <a:r>
                        <a:rPr lang="en-GB" sz="2000" dirty="0" smtClean="0">
                          <a:latin typeface="+mn-lt"/>
                        </a:rPr>
                        <a:t>Summer</a:t>
                      </a:r>
                      <a:endParaRPr lang="en-GB" sz="2000" dirty="0">
                        <a:latin typeface="+mn-lt"/>
                      </a:endParaRPr>
                    </a:p>
                  </a:txBody>
                  <a:tcPr>
                    <a:solidFill>
                      <a:srgbClr val="0070C0"/>
                    </a:solidFill>
                  </a:tcPr>
                </a:tc>
                <a:extLst>
                  <a:ext uri="{0D108BD9-81ED-4DB2-BD59-A6C34878D82A}">
                    <a16:rowId xmlns:a16="http://schemas.microsoft.com/office/drawing/2014/main" val="10000"/>
                  </a:ext>
                </a:extLst>
              </a:tr>
              <a:tr h="1008112">
                <a:tc>
                  <a:txBody>
                    <a:bodyPr/>
                    <a:lstStyle/>
                    <a:p>
                      <a:pPr marL="0" indent="0" algn="ctr">
                        <a:buFont typeface="Arial" panose="020B0604020202020204" pitchFamily="34" charset="0"/>
                        <a:buNone/>
                      </a:pPr>
                      <a:r>
                        <a:rPr lang="en-GB" sz="2000" b="1" u="sng" dirty="0" smtClean="0">
                          <a:latin typeface="+mn-lt"/>
                        </a:rPr>
                        <a:t>Topic</a:t>
                      </a:r>
                    </a:p>
                    <a:p>
                      <a:pPr marL="0" indent="0" algn="ctr">
                        <a:buFont typeface="Arial" panose="020B0604020202020204" pitchFamily="34" charset="0"/>
                        <a:buNone/>
                      </a:pPr>
                      <a:r>
                        <a:rPr lang="en-GB" sz="2000" b="1" u="none" baseline="0" dirty="0" smtClean="0">
                          <a:latin typeface="+mn-lt"/>
                        </a:rPr>
                        <a:t>The Maya</a:t>
                      </a:r>
                      <a:br>
                        <a:rPr lang="en-GB" sz="2000" b="1" u="none" baseline="0" dirty="0" smtClean="0">
                          <a:latin typeface="+mn-lt"/>
                        </a:rPr>
                      </a:br>
                      <a:endParaRPr lang="en-GB" sz="2000" b="1" u="none" baseline="0" dirty="0" smtClean="0">
                        <a:latin typeface="+mn-lt"/>
                      </a:endParaRPr>
                    </a:p>
                    <a:p>
                      <a:pPr marL="0" indent="0" algn="ctr">
                        <a:buFont typeface="Arial" panose="020B0604020202020204" pitchFamily="34" charset="0"/>
                        <a:buNone/>
                      </a:pPr>
                      <a:endParaRPr lang="en-GB" sz="2000" b="1" u="none" dirty="0" smtClean="0">
                        <a:latin typeface="+mn-lt"/>
                      </a:endParaRPr>
                    </a:p>
                  </a:txBody>
                  <a:tcPr>
                    <a:solidFill>
                      <a:srgbClr val="0070C0"/>
                    </a:solidFill>
                  </a:tcPr>
                </a:tc>
                <a:tc>
                  <a:txBody>
                    <a:bodyPr/>
                    <a:lstStyle/>
                    <a:p>
                      <a:pPr algn="ctr"/>
                      <a:r>
                        <a:rPr lang="en-GB" sz="2000" b="1" u="sng" dirty="0" smtClean="0">
                          <a:latin typeface="+mn-lt"/>
                        </a:rPr>
                        <a:t>Topic</a:t>
                      </a:r>
                    </a:p>
                    <a:p>
                      <a:pPr marL="0" indent="0" algn="ctr">
                        <a:buFont typeface="Arial" panose="020B0604020202020204" pitchFamily="34" charset="0"/>
                        <a:buNone/>
                      </a:pPr>
                      <a:r>
                        <a:rPr lang="en-GB" sz="2000" b="1" u="none" baseline="0" dirty="0" smtClean="0">
                          <a:latin typeface="+mn-lt"/>
                        </a:rPr>
                        <a:t>The Rainforest</a:t>
                      </a:r>
                      <a:br>
                        <a:rPr lang="en-GB" sz="2000" b="1" u="none" baseline="0" dirty="0" smtClean="0">
                          <a:latin typeface="+mn-lt"/>
                        </a:rPr>
                      </a:br>
                      <a:endParaRPr lang="en-GB" sz="2000" b="1" u="none" baseline="0" dirty="0" smtClean="0">
                        <a:latin typeface="+mn-lt"/>
                      </a:endParaRPr>
                    </a:p>
                    <a:p>
                      <a:pPr algn="ctr"/>
                      <a:endParaRPr lang="en-GB" sz="2000" b="1" u="sng" dirty="0" smtClean="0">
                        <a:latin typeface="+mn-lt"/>
                      </a:endParaRPr>
                    </a:p>
                  </a:txBody>
                  <a:tcPr>
                    <a:solidFill>
                      <a:srgbClr val="0070C0"/>
                    </a:solidFill>
                  </a:tcPr>
                </a:tc>
                <a:tc>
                  <a:txBody>
                    <a:bodyPr/>
                    <a:lstStyle/>
                    <a:p>
                      <a:pPr marL="0" indent="0" algn="ctr">
                        <a:buFont typeface="Arial" panose="020B0604020202020204" pitchFamily="34" charset="0"/>
                        <a:buNone/>
                      </a:pPr>
                      <a:r>
                        <a:rPr lang="en-GB" sz="2000" b="1" u="sng" dirty="0" smtClean="0">
                          <a:latin typeface="+mn-lt"/>
                        </a:rPr>
                        <a:t>Topic</a:t>
                      </a:r>
                    </a:p>
                    <a:p>
                      <a:pPr marL="0" indent="0" algn="ctr">
                        <a:buFont typeface="Arial" panose="020B0604020202020204" pitchFamily="34" charset="0"/>
                        <a:buNone/>
                      </a:pPr>
                      <a:r>
                        <a:rPr lang="en-GB" sz="2000" b="1" u="sng" dirty="0" smtClean="0">
                          <a:latin typeface="+mn-lt"/>
                        </a:rPr>
                        <a:t>The Egyptians</a:t>
                      </a:r>
                    </a:p>
                  </a:txBody>
                  <a:tcPr>
                    <a:solidFill>
                      <a:srgbClr val="0070C0"/>
                    </a:solidFill>
                  </a:tcPr>
                </a:tc>
                <a:extLst>
                  <a:ext uri="{0D108BD9-81ED-4DB2-BD59-A6C34878D82A}">
                    <a16:rowId xmlns:a16="http://schemas.microsoft.com/office/drawing/2014/main" val="10001"/>
                  </a:ext>
                </a:extLst>
              </a:tr>
              <a:tr h="1008112">
                <a:tc>
                  <a:txBody>
                    <a:bodyPr/>
                    <a:lstStyle/>
                    <a:p>
                      <a:pPr algn="ctr"/>
                      <a:r>
                        <a:rPr lang="en-GB" sz="2000" b="1" u="sng" dirty="0" smtClean="0">
                          <a:latin typeface="+mn-lt"/>
                        </a:rPr>
                        <a:t>Science</a:t>
                      </a:r>
                    </a:p>
                    <a:p>
                      <a:pPr algn="ctr"/>
                      <a:r>
                        <a:rPr lang="en-GB" sz="2000" b="1" u="none" dirty="0" smtClean="0">
                          <a:latin typeface="+mn-lt"/>
                        </a:rPr>
                        <a:t>Earth</a:t>
                      </a:r>
                      <a:r>
                        <a:rPr lang="en-GB" sz="2000" b="1" u="none" baseline="0" dirty="0" smtClean="0">
                          <a:latin typeface="+mn-lt"/>
                        </a:rPr>
                        <a:t> &amp; Space</a:t>
                      </a:r>
                    </a:p>
                    <a:p>
                      <a:pPr algn="ctr"/>
                      <a:endParaRPr lang="en-GB" sz="2000" b="1" u="none" baseline="0" dirty="0" smtClean="0">
                        <a:latin typeface="+mn-lt"/>
                      </a:endParaRPr>
                    </a:p>
                    <a:p>
                      <a:pPr algn="ctr"/>
                      <a:r>
                        <a:rPr lang="en-GB" sz="2000" b="1" u="none" baseline="0" dirty="0" smtClean="0">
                          <a:latin typeface="+mn-lt"/>
                        </a:rPr>
                        <a:t>Electricity </a:t>
                      </a:r>
                      <a:endParaRPr lang="en-GB" sz="2000" b="1" u="none" dirty="0" smtClean="0">
                        <a:latin typeface="+mn-lt"/>
                      </a:endParaRPr>
                    </a:p>
                  </a:txBody>
                  <a:tcPr>
                    <a:solidFill>
                      <a:srgbClr val="0070C0"/>
                    </a:solidFill>
                  </a:tcPr>
                </a:tc>
                <a:tc>
                  <a:txBody>
                    <a:bodyPr/>
                    <a:lstStyle/>
                    <a:p>
                      <a:pPr algn="ctr"/>
                      <a:r>
                        <a:rPr lang="en-GB" sz="2000" b="1" u="sng" dirty="0" smtClean="0">
                          <a:latin typeface="+mn-lt"/>
                        </a:rPr>
                        <a:t>Science</a:t>
                      </a:r>
                    </a:p>
                    <a:p>
                      <a:pPr algn="ctr"/>
                      <a:endParaRPr lang="en-GB" sz="2000" b="1" u="sng" dirty="0" smtClean="0">
                        <a:latin typeface="+mn-lt"/>
                      </a:endParaRPr>
                    </a:p>
                    <a:p>
                      <a:pPr algn="ctr"/>
                      <a:r>
                        <a:rPr lang="en-GB" sz="2000" b="1" u="none" dirty="0" smtClean="0">
                          <a:latin typeface="+mn-lt"/>
                        </a:rPr>
                        <a:t>Forces</a:t>
                      </a:r>
                    </a:p>
                  </a:txBody>
                  <a:tcPr>
                    <a:solidFill>
                      <a:srgbClr val="0070C0"/>
                    </a:solidFill>
                  </a:tcPr>
                </a:tc>
                <a:tc>
                  <a:txBody>
                    <a:bodyPr/>
                    <a:lstStyle/>
                    <a:p>
                      <a:pPr algn="ctr"/>
                      <a:r>
                        <a:rPr lang="en-GB" sz="2000" b="1" u="sng" dirty="0" smtClean="0">
                          <a:latin typeface="+mn-lt"/>
                        </a:rPr>
                        <a:t>Science</a:t>
                      </a:r>
                    </a:p>
                    <a:p>
                      <a:pPr algn="ctr"/>
                      <a:endParaRPr lang="en-GB" sz="2000" b="1" u="sng" dirty="0" smtClean="0">
                        <a:latin typeface="+mn-lt"/>
                      </a:endParaRPr>
                    </a:p>
                    <a:p>
                      <a:pPr algn="ctr"/>
                      <a:r>
                        <a:rPr lang="en-GB" sz="2000" b="1" u="none" dirty="0" smtClean="0">
                          <a:latin typeface="+mn-lt"/>
                        </a:rPr>
                        <a:t>Living</a:t>
                      </a:r>
                      <a:r>
                        <a:rPr lang="en-GB" sz="2000" b="1" u="none" baseline="0" dirty="0" smtClean="0">
                          <a:latin typeface="+mn-lt"/>
                        </a:rPr>
                        <a:t> things and their habitats</a:t>
                      </a:r>
                      <a:endParaRPr lang="en-GB" sz="2000" b="1" u="none" dirty="0" smtClean="0">
                        <a:latin typeface="+mn-lt"/>
                      </a:endParaRPr>
                    </a:p>
                  </a:txBody>
                  <a:tcPr>
                    <a:solidFill>
                      <a:srgbClr val="0070C0"/>
                    </a:solidFill>
                  </a:tcPr>
                </a:tc>
                <a:extLst>
                  <a:ext uri="{0D108BD9-81ED-4DB2-BD59-A6C34878D82A}">
                    <a16:rowId xmlns:a16="http://schemas.microsoft.com/office/drawing/2014/main" val="10002"/>
                  </a:ext>
                </a:extLst>
              </a:tr>
            </a:tbl>
          </a:graphicData>
        </a:graphic>
      </p:graphicFrame>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29103" y="277572"/>
            <a:ext cx="1438686" cy="1438686"/>
          </a:xfrm>
          <a:prstGeom prst="rect">
            <a:avLst/>
          </a:prstGeom>
        </p:spPr>
      </p:pic>
    </p:spTree>
    <p:extLst>
      <p:ext uri="{BB962C8B-B14F-4D97-AF65-F5344CB8AC3E}">
        <p14:creationId xmlns:p14="http://schemas.microsoft.com/office/powerpoint/2010/main" val="26348721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Timetable</a:t>
            </a:r>
            <a:endParaRPr lang="en-GB" dirty="0"/>
          </a:p>
        </p:txBody>
      </p:sp>
      <p:pic>
        <p:nvPicPr>
          <p:cNvPr id="4" name="Picture 3"/>
          <p:cNvPicPr>
            <a:picLocks noChangeAspect="1"/>
          </p:cNvPicPr>
          <p:nvPr/>
        </p:nvPicPr>
        <p:blipFill>
          <a:blip r:embed="rId2"/>
          <a:stretch>
            <a:fillRect/>
          </a:stretch>
        </p:blipFill>
        <p:spPr>
          <a:xfrm>
            <a:off x="1326016" y="2019300"/>
            <a:ext cx="9801225" cy="4838700"/>
          </a:xfrm>
          <a:prstGeom prst="rect">
            <a:avLst/>
          </a:prstGeom>
        </p:spPr>
      </p:pic>
    </p:spTree>
    <p:extLst>
      <p:ext uri="{BB962C8B-B14F-4D97-AF65-F5344CB8AC3E}">
        <p14:creationId xmlns:p14="http://schemas.microsoft.com/office/powerpoint/2010/main" val="32313420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SATs</a:t>
            </a:r>
            <a:endParaRPr lang="en-GB" dirty="0">
              <a:solidFill>
                <a:srgbClr val="FF0000"/>
              </a:solidFill>
            </a:endParaRPr>
          </a:p>
        </p:txBody>
      </p:sp>
      <p:sp>
        <p:nvSpPr>
          <p:cNvPr id="3" name="Content Placeholder 2"/>
          <p:cNvSpPr>
            <a:spLocks noGrp="1"/>
          </p:cNvSpPr>
          <p:nvPr>
            <p:ph idx="1"/>
          </p:nvPr>
        </p:nvSpPr>
        <p:spPr>
          <a:xfrm>
            <a:off x="505484" y="2728724"/>
            <a:ext cx="11181030" cy="3636511"/>
          </a:xfrm>
        </p:spPr>
        <p:txBody>
          <a:bodyPr>
            <a:noAutofit/>
          </a:bodyPr>
          <a:lstStyle/>
          <a:p>
            <a:r>
              <a:rPr lang="en-GB" sz="2000" dirty="0" smtClean="0">
                <a:solidFill>
                  <a:schemeClr val="bg1"/>
                </a:solidFill>
              </a:rPr>
              <a:t>You will be invited to a SATs meeting early in January, where we will explain what will happen in SATs week and what we will be doing in the run up to it.</a:t>
            </a:r>
          </a:p>
          <a:p>
            <a:endParaRPr lang="en-GB" sz="2000" dirty="0">
              <a:solidFill>
                <a:schemeClr val="bg1"/>
              </a:solidFill>
            </a:endParaRPr>
          </a:p>
          <a:p>
            <a:r>
              <a:rPr lang="en-GB" sz="2000" dirty="0" smtClean="0">
                <a:solidFill>
                  <a:schemeClr val="bg1"/>
                </a:solidFill>
              </a:rPr>
              <a:t>At the beginning of Year 6 we use past SATs papers to test the children to see what they </a:t>
            </a:r>
            <a:r>
              <a:rPr lang="en-GB" sz="2000" dirty="0">
                <a:solidFill>
                  <a:schemeClr val="bg1"/>
                </a:solidFill>
              </a:rPr>
              <a:t>h</a:t>
            </a:r>
            <a:r>
              <a:rPr lang="en-GB" sz="2000" dirty="0" smtClean="0">
                <a:solidFill>
                  <a:schemeClr val="bg1"/>
                </a:solidFill>
              </a:rPr>
              <a:t>ave remember from pervious year groups (as SATs tests test children on all knowledge from KS2) and to help inform what we teach in class. These test are nothing at all for the children to worry about and we are always very honest about why we do these test and that if there are questions they can’t answer, that is fine – it lets us know what we need to teach them, so that they can answer it next time. </a:t>
            </a:r>
            <a:endParaRPr lang="en-GB" sz="2000" dirty="0">
              <a:solidFill>
                <a:schemeClr val="bg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29103" y="277572"/>
            <a:ext cx="1438686" cy="1438686"/>
          </a:xfrm>
          <a:prstGeom prst="rect">
            <a:avLst/>
          </a:prstGeom>
        </p:spPr>
      </p:pic>
    </p:spTree>
    <p:extLst>
      <p:ext uri="{BB962C8B-B14F-4D97-AF65-F5344CB8AC3E}">
        <p14:creationId xmlns:p14="http://schemas.microsoft.com/office/powerpoint/2010/main" val="37187877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Attendance and Punctuality</a:t>
            </a:r>
            <a:endParaRPr lang="en-GB" dirty="0"/>
          </a:p>
        </p:txBody>
      </p:sp>
      <p:sp>
        <p:nvSpPr>
          <p:cNvPr id="3" name="Content Placeholder 2"/>
          <p:cNvSpPr>
            <a:spLocks noGrp="1"/>
          </p:cNvSpPr>
          <p:nvPr>
            <p:ph idx="1"/>
          </p:nvPr>
        </p:nvSpPr>
        <p:spPr>
          <a:xfrm>
            <a:off x="141890" y="2826399"/>
            <a:ext cx="11825899" cy="4291055"/>
          </a:xfrm>
        </p:spPr>
        <p:txBody>
          <a:bodyPr>
            <a:noAutofit/>
          </a:bodyPr>
          <a:lstStyle/>
          <a:p>
            <a:r>
              <a:rPr lang="en-GB" sz="2000" dirty="0">
                <a:solidFill>
                  <a:schemeClr val="bg1"/>
                </a:solidFill>
                <a:latin typeface="Century Gothic" panose="020B0502020202020204" pitchFamily="34" charset="0"/>
              </a:rPr>
              <a:t>It is greatly important that your child arrives on time and attends every day. As soon as they enter the classroom, children will take part in a morning maths or an English activity to consolidate previous learning in </a:t>
            </a:r>
            <a:r>
              <a:rPr lang="en-GB" sz="2000" dirty="0" smtClean="0">
                <a:solidFill>
                  <a:schemeClr val="bg1"/>
                </a:solidFill>
                <a:latin typeface="Century Gothic" panose="020B0502020202020204" pitchFamily="34" charset="0"/>
              </a:rPr>
              <a:t>class, equating to 50 minutes each week. </a:t>
            </a:r>
            <a:endParaRPr lang="en-GB" sz="2000" dirty="0">
              <a:solidFill>
                <a:schemeClr val="bg1"/>
              </a:solidFill>
              <a:latin typeface="Century Gothic" panose="020B0502020202020204" pitchFamily="34" charset="0"/>
            </a:endParaRPr>
          </a:p>
          <a:p>
            <a:r>
              <a:rPr lang="en-GB" sz="2000" dirty="0">
                <a:solidFill>
                  <a:schemeClr val="bg1"/>
                </a:solidFill>
                <a:latin typeface="Century Gothic" panose="020B0502020202020204" pitchFamily="34" charset="0"/>
              </a:rPr>
              <a:t>If for any reason they are absent, please let school know the reason for their absence on the first day</a:t>
            </a:r>
            <a:r>
              <a:rPr lang="en-GB" sz="2000" dirty="0" smtClean="0">
                <a:solidFill>
                  <a:schemeClr val="bg1"/>
                </a:solidFill>
                <a:latin typeface="Century Gothic" panose="020B0502020202020204" pitchFamily="34" charset="0"/>
              </a:rPr>
              <a:t>.</a:t>
            </a:r>
            <a:endParaRPr lang="en-GB" sz="2000" dirty="0">
              <a:solidFill>
                <a:schemeClr val="bg1"/>
              </a:solidFill>
              <a:latin typeface="Century Gothic" panose="020B0502020202020204" pitchFamily="34" charset="0"/>
            </a:endParaRPr>
          </a:p>
          <a:p>
            <a:r>
              <a:rPr lang="en-GB" sz="2000" dirty="0">
                <a:solidFill>
                  <a:schemeClr val="bg1"/>
                </a:solidFill>
                <a:latin typeface="Century Gothic" panose="020B0502020202020204" pitchFamily="34" charset="0"/>
              </a:rPr>
              <a:t>Attendance at Hardy Mill is very important. As a school, we monitor attendance carefully and will notify you if your child’s attendance falls below national average</a:t>
            </a:r>
            <a:r>
              <a:rPr lang="en-GB" sz="2000" dirty="0" smtClean="0">
                <a:solidFill>
                  <a:schemeClr val="bg1"/>
                </a:solidFill>
                <a:latin typeface="Century Gothic" panose="020B0502020202020204" pitchFamily="34" charset="0"/>
              </a:rPr>
              <a:t>. The government are also having a big push on attendance and issuing many more fines. </a:t>
            </a:r>
          </a:p>
          <a:p>
            <a:pPr marL="0" indent="0">
              <a:buNone/>
            </a:pPr>
            <a:r>
              <a:rPr lang="en-GB" sz="3200" b="1" dirty="0" smtClean="0">
                <a:solidFill>
                  <a:schemeClr val="bg1"/>
                </a:solidFill>
                <a:latin typeface="Century Gothic" panose="020B0502020202020204" pitchFamily="34" charset="0"/>
              </a:rPr>
              <a:t>School day begins: 8.50am </a:t>
            </a:r>
            <a:endParaRPr lang="en-GB" sz="3200" b="1" dirty="0" smtClean="0">
              <a:solidFill>
                <a:schemeClr val="bg1"/>
              </a:solidFill>
              <a:latin typeface="Century Gothic" panose="020B0502020202020204" pitchFamily="34" charset="0"/>
            </a:endParaRPr>
          </a:p>
          <a:p>
            <a:pPr marL="0" indent="0">
              <a:buNone/>
            </a:pPr>
            <a:r>
              <a:rPr lang="en-GB" sz="3200" b="1" dirty="0" smtClean="0">
                <a:solidFill>
                  <a:schemeClr val="bg1"/>
                </a:solidFill>
                <a:latin typeface="Century Gothic" panose="020B0502020202020204" pitchFamily="34" charset="0"/>
              </a:rPr>
              <a:t>School </a:t>
            </a:r>
            <a:r>
              <a:rPr lang="en-GB" sz="3200" b="1" dirty="0" smtClean="0">
                <a:solidFill>
                  <a:schemeClr val="bg1"/>
                </a:solidFill>
                <a:latin typeface="Century Gothic" panose="020B0502020202020204" pitchFamily="34" charset="0"/>
              </a:rPr>
              <a:t>day finishes: 3.30pm</a:t>
            </a:r>
            <a:r>
              <a:rPr lang="en-GB" sz="2000" dirty="0">
                <a:solidFill>
                  <a:srgbClr val="FF0000"/>
                </a:solidFill>
                <a:latin typeface="Century Gothic" panose="020B0502020202020204" pitchFamily="34" charset="0"/>
              </a:rPr>
              <a:t> </a:t>
            </a:r>
            <a:endParaRPr lang="en-GB" sz="3200" b="1" dirty="0">
              <a:solidFill>
                <a:srgbClr val="FF0000"/>
              </a:solidFill>
              <a:latin typeface="Century Gothic" panose="020B0502020202020204" pitchFamily="34" charset="0"/>
            </a:endParaRPr>
          </a:p>
          <a:p>
            <a:pPr marL="0" indent="0">
              <a:buNone/>
            </a:pPr>
            <a:endParaRPr lang="en-GB" sz="3200" b="1" dirty="0">
              <a:solidFill>
                <a:schemeClr val="bg1"/>
              </a:solidFill>
              <a:latin typeface="Century Gothic" panose="020B0502020202020204" pitchFamily="34" charset="0"/>
            </a:endParaRPr>
          </a:p>
          <a:p>
            <a:endParaRPr lang="en-GB" sz="1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29103" y="277572"/>
            <a:ext cx="1438686" cy="1438686"/>
          </a:xfrm>
          <a:prstGeom prst="rect">
            <a:avLst/>
          </a:prstGeom>
        </p:spPr>
      </p:pic>
    </p:spTree>
    <p:extLst>
      <p:ext uri="{BB962C8B-B14F-4D97-AF65-F5344CB8AC3E}">
        <p14:creationId xmlns:p14="http://schemas.microsoft.com/office/powerpoint/2010/main" val="40839806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Routines in </a:t>
            </a:r>
            <a:r>
              <a:rPr lang="en-GB" dirty="0" smtClean="0">
                <a:solidFill>
                  <a:schemeClr val="tx1"/>
                </a:solidFill>
              </a:rPr>
              <a:t>Year 6</a:t>
            </a:r>
            <a:endParaRPr lang="en-GB" dirty="0">
              <a:solidFill>
                <a:schemeClr val="tx1"/>
              </a:solidFill>
            </a:endParaRPr>
          </a:p>
        </p:txBody>
      </p:sp>
      <p:sp>
        <p:nvSpPr>
          <p:cNvPr id="3" name="Content Placeholder 2"/>
          <p:cNvSpPr>
            <a:spLocks noGrp="1"/>
          </p:cNvSpPr>
          <p:nvPr>
            <p:ph idx="1"/>
          </p:nvPr>
        </p:nvSpPr>
        <p:spPr>
          <a:xfrm>
            <a:off x="262597" y="3320979"/>
            <a:ext cx="11929403" cy="2753249"/>
          </a:xfrm>
        </p:spPr>
        <p:txBody>
          <a:bodyPr>
            <a:noAutofit/>
          </a:bodyPr>
          <a:lstStyle/>
          <a:p>
            <a:pPr>
              <a:buFont typeface="Arial" panose="020B0604020202020204" pitchFamily="34" charset="0"/>
              <a:buChar char="•"/>
            </a:pPr>
            <a:r>
              <a:rPr lang="en-GB" sz="2400" dirty="0" smtClean="0">
                <a:solidFill>
                  <a:schemeClr val="bg1"/>
                </a:solidFill>
              </a:rPr>
              <a:t>Healthy </a:t>
            </a:r>
            <a:r>
              <a:rPr lang="en-GB" sz="2400" dirty="0">
                <a:solidFill>
                  <a:schemeClr val="bg1"/>
                </a:solidFill>
              </a:rPr>
              <a:t>snacks can be brought to school to eat at morning play time. </a:t>
            </a:r>
          </a:p>
          <a:p>
            <a:pPr>
              <a:buFont typeface="Arial" panose="020B0604020202020204" pitchFamily="34" charset="0"/>
              <a:buChar char="•"/>
            </a:pPr>
            <a:r>
              <a:rPr lang="en-GB" sz="2400" dirty="0">
                <a:solidFill>
                  <a:schemeClr val="bg1"/>
                </a:solidFill>
              </a:rPr>
              <a:t>Please ensure your child has a water bottle in school each day. This must be taken home and washed daily.</a:t>
            </a:r>
          </a:p>
          <a:p>
            <a:pPr>
              <a:buFont typeface="Arial" panose="020B0604020202020204" pitchFamily="34" charset="0"/>
              <a:buChar char="•"/>
            </a:pPr>
            <a:r>
              <a:rPr lang="en-GB" sz="2400" dirty="0" smtClean="0">
                <a:solidFill>
                  <a:schemeClr val="bg1"/>
                </a:solidFill>
              </a:rPr>
              <a:t>Children </a:t>
            </a:r>
            <a:r>
              <a:rPr lang="en-GB" sz="2400" dirty="0">
                <a:solidFill>
                  <a:schemeClr val="bg1"/>
                </a:solidFill>
              </a:rPr>
              <a:t>may only bring a school book </a:t>
            </a:r>
            <a:r>
              <a:rPr lang="en-GB" sz="2400" dirty="0" smtClean="0">
                <a:solidFill>
                  <a:schemeClr val="bg1"/>
                </a:solidFill>
              </a:rPr>
              <a:t>bag. </a:t>
            </a:r>
            <a:r>
              <a:rPr lang="en-GB" sz="2400" dirty="0">
                <a:solidFill>
                  <a:schemeClr val="bg1"/>
                </a:solidFill>
              </a:rPr>
              <a:t>No rucksacks or large bags will be </a:t>
            </a:r>
            <a:r>
              <a:rPr lang="en-GB" sz="2400" dirty="0" smtClean="0">
                <a:solidFill>
                  <a:schemeClr val="bg1"/>
                </a:solidFill>
              </a:rPr>
              <a:t>allowed.</a:t>
            </a:r>
            <a:endParaRPr lang="en-GB" sz="2400" dirty="0">
              <a:solidFill>
                <a:schemeClr val="bg1"/>
              </a:solidFill>
            </a:endParaRPr>
          </a:p>
          <a:p>
            <a:pPr>
              <a:buFont typeface="Arial" panose="020B0604020202020204" pitchFamily="34" charset="0"/>
              <a:buChar char="•"/>
            </a:pPr>
            <a:r>
              <a:rPr lang="en-GB" sz="2400" dirty="0">
                <a:solidFill>
                  <a:schemeClr val="bg1"/>
                </a:solidFill>
              </a:rPr>
              <a:t>Children are not to bring their own pencil case</a:t>
            </a:r>
            <a:r>
              <a:rPr lang="en-GB" sz="2400" dirty="0" smtClean="0">
                <a:solidFill>
                  <a:schemeClr val="bg1"/>
                </a:solidFill>
              </a:rPr>
              <a:t>.</a:t>
            </a:r>
          </a:p>
          <a:p>
            <a:pPr>
              <a:buFont typeface="Arial" panose="020B0604020202020204" pitchFamily="34" charset="0"/>
              <a:buChar char="•"/>
            </a:pPr>
            <a:r>
              <a:rPr lang="en-GB" sz="2400" dirty="0" smtClean="0">
                <a:solidFill>
                  <a:schemeClr val="bg1"/>
                </a:solidFill>
              </a:rPr>
              <a:t>Year 6 will be able to walk to and from school once consent has been given</a:t>
            </a:r>
          </a:p>
          <a:p>
            <a:pPr>
              <a:buFont typeface="Arial" panose="020B0604020202020204" pitchFamily="34" charset="0"/>
              <a:buChar char="•"/>
            </a:pPr>
            <a:r>
              <a:rPr lang="en-GB" sz="2400" dirty="0" smtClean="0">
                <a:solidFill>
                  <a:schemeClr val="bg1"/>
                </a:solidFill>
              </a:rPr>
              <a:t>Year 6 children will be able to cycle to and from school once an agreement has been signed</a:t>
            </a:r>
            <a:endParaRPr lang="en-GB" sz="2400" dirty="0">
              <a:solidFill>
                <a:schemeClr val="bg1"/>
              </a:solidFill>
            </a:endParaRPr>
          </a:p>
          <a:p>
            <a:endParaRPr lang="en-GB" sz="20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29103" y="277572"/>
            <a:ext cx="1438686" cy="1438686"/>
          </a:xfrm>
          <a:prstGeom prst="rect">
            <a:avLst/>
          </a:prstGeom>
        </p:spPr>
      </p:pic>
    </p:spTree>
    <p:extLst>
      <p:ext uri="{BB962C8B-B14F-4D97-AF65-F5344CB8AC3E}">
        <p14:creationId xmlns:p14="http://schemas.microsoft.com/office/powerpoint/2010/main" val="10324329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tx1"/>
                </a:solidFill>
              </a:rPr>
              <a:t>Routines in Year 6</a:t>
            </a:r>
            <a:endParaRPr lang="en-GB" dirty="0">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29103" y="277572"/>
            <a:ext cx="1438686" cy="1438686"/>
          </a:xfrm>
          <a:prstGeom prst="rect">
            <a:avLst/>
          </a:prstGeom>
        </p:spPr>
      </p:pic>
      <p:sp>
        <p:nvSpPr>
          <p:cNvPr id="6" name="Rectangle 5"/>
          <p:cNvSpPr/>
          <p:nvPr/>
        </p:nvSpPr>
        <p:spPr>
          <a:xfrm>
            <a:off x="339634" y="2233324"/>
            <a:ext cx="10607040" cy="3508653"/>
          </a:xfrm>
          <a:prstGeom prst="rect">
            <a:avLst/>
          </a:prstGeom>
        </p:spPr>
        <p:txBody>
          <a:bodyPr wrap="square">
            <a:spAutoFit/>
          </a:bodyPr>
          <a:lstStyle/>
          <a:p>
            <a:pPr>
              <a:lnSpc>
                <a:spcPct val="150000"/>
              </a:lnSpc>
            </a:pPr>
            <a:r>
              <a:rPr lang="en-GB" sz="2800" b="1" u="sng" dirty="0">
                <a:solidFill>
                  <a:schemeClr val="bg1"/>
                </a:solidFill>
              </a:rPr>
              <a:t>P.E</a:t>
            </a:r>
          </a:p>
          <a:p>
            <a:pPr>
              <a:lnSpc>
                <a:spcPct val="150000"/>
              </a:lnSpc>
              <a:buFont typeface="Arial" panose="020B0604020202020204" pitchFamily="34" charset="0"/>
              <a:buChar char="•"/>
            </a:pPr>
            <a:r>
              <a:rPr lang="en-GB" sz="2400" dirty="0">
                <a:solidFill>
                  <a:schemeClr val="bg1"/>
                </a:solidFill>
              </a:rPr>
              <a:t>Children must take part in PE sessions, if they cannot participate, please inform your child’s class teacher by </a:t>
            </a:r>
            <a:r>
              <a:rPr lang="en-GB" sz="2400" dirty="0" smtClean="0">
                <a:solidFill>
                  <a:schemeClr val="bg1"/>
                </a:solidFill>
              </a:rPr>
              <a:t>email, letter </a:t>
            </a:r>
            <a:r>
              <a:rPr lang="en-GB" sz="2400" dirty="0">
                <a:solidFill>
                  <a:schemeClr val="bg1"/>
                </a:solidFill>
              </a:rPr>
              <a:t>or phone call.</a:t>
            </a:r>
          </a:p>
          <a:p>
            <a:pPr>
              <a:lnSpc>
                <a:spcPct val="150000"/>
              </a:lnSpc>
              <a:buFont typeface="Arial" panose="020B0604020202020204" pitchFamily="34" charset="0"/>
              <a:buChar char="•"/>
            </a:pPr>
            <a:r>
              <a:rPr lang="en-GB" sz="2400" dirty="0" smtClean="0">
                <a:solidFill>
                  <a:schemeClr val="bg1"/>
                </a:solidFill>
              </a:rPr>
              <a:t>PE Kit – Children should come to school on their PE days in their PE kit. </a:t>
            </a:r>
            <a:r>
              <a:rPr lang="en-GB" sz="2400" b="1" dirty="0" smtClean="0">
                <a:solidFill>
                  <a:schemeClr val="bg1"/>
                </a:solidFill>
              </a:rPr>
              <a:t>Please ensure this fully adheres to our PE uniform</a:t>
            </a:r>
            <a:r>
              <a:rPr lang="en-GB" sz="2400" dirty="0">
                <a:solidFill>
                  <a:schemeClr val="bg1"/>
                </a:solidFill>
              </a:rPr>
              <a:t>.</a:t>
            </a:r>
            <a:endParaRPr lang="en-GB" sz="2400" dirty="0" smtClean="0">
              <a:solidFill>
                <a:srgbClr val="FF0000"/>
              </a:solidFill>
            </a:endParaRPr>
          </a:p>
          <a:p>
            <a:pPr>
              <a:lnSpc>
                <a:spcPct val="150000"/>
              </a:lnSpc>
              <a:buFont typeface="Arial" panose="020B0604020202020204" pitchFamily="34" charset="0"/>
              <a:buChar char="•"/>
            </a:pPr>
            <a:r>
              <a:rPr lang="en-GB" sz="2400" dirty="0" smtClean="0">
                <a:solidFill>
                  <a:schemeClr val="bg1"/>
                </a:solidFill>
              </a:rPr>
              <a:t>No </a:t>
            </a:r>
            <a:r>
              <a:rPr lang="en-GB" sz="2400" dirty="0">
                <a:solidFill>
                  <a:schemeClr val="bg1"/>
                </a:solidFill>
              </a:rPr>
              <a:t>jewellery should be worn for PE</a:t>
            </a:r>
            <a:r>
              <a:rPr lang="en-GB" sz="2400" dirty="0" smtClean="0">
                <a:solidFill>
                  <a:schemeClr val="bg1"/>
                </a:solidFill>
              </a:rPr>
              <a:t>.</a:t>
            </a:r>
            <a:endParaRPr lang="en-GB" sz="2400" dirty="0">
              <a:solidFill>
                <a:schemeClr val="bg1"/>
              </a:solidFill>
            </a:endParaRPr>
          </a:p>
        </p:txBody>
      </p:sp>
    </p:spTree>
    <p:extLst>
      <p:ext uri="{BB962C8B-B14F-4D97-AF65-F5344CB8AC3E}">
        <p14:creationId xmlns:p14="http://schemas.microsoft.com/office/powerpoint/2010/main" val="18369706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Expectations in </a:t>
            </a:r>
            <a:r>
              <a:rPr lang="en-GB" dirty="0" smtClean="0">
                <a:solidFill>
                  <a:schemeClr val="tx1"/>
                </a:solidFill>
              </a:rPr>
              <a:t>Year 6</a:t>
            </a:r>
            <a:endParaRPr lang="en-GB" dirty="0">
              <a:solidFill>
                <a:schemeClr val="tx1"/>
              </a:solidFill>
            </a:endParaRPr>
          </a:p>
        </p:txBody>
      </p:sp>
      <p:sp>
        <p:nvSpPr>
          <p:cNvPr id="3" name="Content Placeholder 2"/>
          <p:cNvSpPr>
            <a:spLocks noGrp="1"/>
          </p:cNvSpPr>
          <p:nvPr>
            <p:ph idx="1"/>
          </p:nvPr>
        </p:nvSpPr>
        <p:spPr>
          <a:xfrm>
            <a:off x="693872" y="2506067"/>
            <a:ext cx="10554574" cy="3636511"/>
          </a:xfrm>
        </p:spPr>
        <p:txBody>
          <a:bodyPr/>
          <a:lstStyle/>
          <a:p>
            <a:pPr marL="0" indent="0">
              <a:buNone/>
            </a:pPr>
            <a:r>
              <a:rPr lang="en-GB" sz="3600" b="1" dirty="0">
                <a:solidFill>
                  <a:schemeClr val="bg1"/>
                </a:solidFill>
                <a:latin typeface="Century Gothic" panose="020B0502020202020204" pitchFamily="34" charset="0"/>
              </a:rPr>
              <a:t>Curriculum expectations </a:t>
            </a:r>
            <a:endParaRPr lang="en-GB" sz="3600" b="1" dirty="0" smtClean="0">
              <a:solidFill>
                <a:schemeClr val="bg1"/>
              </a:solidFill>
              <a:latin typeface="Century Gothic" panose="020B0502020202020204" pitchFamily="34" charset="0"/>
            </a:endParaRPr>
          </a:p>
          <a:p>
            <a:pPr marL="0" indent="0">
              <a:buNone/>
            </a:pPr>
            <a:endParaRPr lang="en-GB" sz="3200" b="1" dirty="0">
              <a:solidFill>
                <a:schemeClr val="bg1"/>
              </a:solidFill>
              <a:latin typeface="Century Gothic" panose="020B0502020202020204" pitchFamily="34" charset="0"/>
            </a:endParaRPr>
          </a:p>
          <a:p>
            <a:r>
              <a:rPr lang="en-GB" sz="2400" dirty="0">
                <a:solidFill>
                  <a:schemeClr val="bg1"/>
                </a:solidFill>
                <a:latin typeface="Century Gothic" panose="020B0502020202020204" pitchFamily="34" charset="0"/>
              </a:rPr>
              <a:t>Children are expected to do their very best in every lesson.  </a:t>
            </a:r>
          </a:p>
          <a:p>
            <a:endParaRPr lang="en-GB" sz="2400" dirty="0">
              <a:solidFill>
                <a:schemeClr val="bg1"/>
              </a:solidFill>
              <a:latin typeface="Century Gothic" panose="020B0502020202020204" pitchFamily="34" charset="0"/>
            </a:endParaRPr>
          </a:p>
          <a:p>
            <a:r>
              <a:rPr lang="en-GB" sz="2400" dirty="0">
                <a:solidFill>
                  <a:schemeClr val="bg1"/>
                </a:solidFill>
                <a:latin typeface="Century Gothic" panose="020B0502020202020204" pitchFamily="34" charset="0"/>
              </a:rPr>
              <a:t>Children are encouraged and expected to keep their handwriting neat and take pride in their presentation in all subjects.</a:t>
            </a:r>
          </a:p>
          <a:p>
            <a:endParaRPr lang="en-GB" dirty="0">
              <a:solidFill>
                <a:schemeClr val="bg1"/>
              </a:solidFill>
              <a:latin typeface="Century Gothic" panose="020B050202020202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29103" y="277572"/>
            <a:ext cx="1438686" cy="1438686"/>
          </a:xfrm>
          <a:prstGeom prst="rect">
            <a:avLst/>
          </a:prstGeom>
        </p:spPr>
      </p:pic>
    </p:spTree>
    <p:extLst>
      <p:ext uri="{BB962C8B-B14F-4D97-AF65-F5344CB8AC3E}">
        <p14:creationId xmlns:p14="http://schemas.microsoft.com/office/powerpoint/2010/main" val="96887993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TM03457503[[fn=Quotable]]</Template>
  <TotalTime>495</TotalTime>
  <Words>945</Words>
  <Application>Microsoft Office PowerPoint</Application>
  <PresentationFormat>Widescreen</PresentationFormat>
  <Paragraphs>96</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Century Gothic</vt:lpstr>
      <vt:lpstr>Wingdings 2</vt:lpstr>
      <vt:lpstr>Quotable</vt:lpstr>
      <vt:lpstr>Meet the Teacher</vt:lpstr>
      <vt:lpstr>Staff working within our class</vt:lpstr>
      <vt:lpstr>Topics covered this year</vt:lpstr>
      <vt:lpstr>Timetable</vt:lpstr>
      <vt:lpstr>SATs</vt:lpstr>
      <vt:lpstr>Attendance and Punctuality</vt:lpstr>
      <vt:lpstr>Routines in Year 6</vt:lpstr>
      <vt:lpstr>Routines in Year 6</vt:lpstr>
      <vt:lpstr>Expectations in Year 6</vt:lpstr>
      <vt:lpstr>How you can help at home</vt:lpstr>
      <vt:lpstr>How you can help at home</vt:lpstr>
      <vt:lpstr>Online Safety</vt:lpstr>
      <vt:lpstr>Online Safety</vt:lpstr>
      <vt:lpstr>Questions</vt:lpstr>
    </vt:vector>
  </TitlesOfParts>
  <Company>Bolton SICT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Meet the Teacher</dc:title>
  <dc:creator>Alexa Billington</dc:creator>
  <cp:lastModifiedBy>Mrs L Graham</cp:lastModifiedBy>
  <cp:revision>54</cp:revision>
  <dcterms:created xsi:type="dcterms:W3CDTF">2020-06-25T08:32:11Z</dcterms:created>
  <dcterms:modified xsi:type="dcterms:W3CDTF">2023-07-10T15:34:05Z</dcterms:modified>
</cp:coreProperties>
</file>